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61" r:id="rId3"/>
    <p:sldId id="262" r:id="rId4"/>
    <p:sldId id="268" r:id="rId5"/>
    <p:sldId id="269" r:id="rId6"/>
    <p:sldId id="270" r:id="rId7"/>
    <p:sldId id="281" r:id="rId8"/>
    <p:sldId id="286" r:id="rId9"/>
    <p:sldId id="280" r:id="rId10"/>
    <p:sldId id="272" r:id="rId11"/>
    <p:sldId id="274" r:id="rId12"/>
    <p:sldId id="275" r:id="rId13"/>
    <p:sldId id="273" r:id="rId14"/>
    <p:sldId id="277" r:id="rId15"/>
    <p:sldId id="282" r:id="rId16"/>
    <p:sldId id="283" r:id="rId17"/>
    <p:sldId id="263" r:id="rId18"/>
    <p:sldId id="276" r:id="rId19"/>
    <p:sldId id="284" r:id="rId20"/>
    <p:sldId id="285" r:id="rId21"/>
    <p:sldId id="279" r:id="rId22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1" autoAdjust="0"/>
    <p:restoredTop sz="93648" autoAdjust="0"/>
  </p:normalViewPr>
  <p:slideViewPr>
    <p:cSldViewPr>
      <p:cViewPr varScale="1">
        <p:scale>
          <a:sx n="73" d="100"/>
          <a:sy n="73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B408D-CBE5-4D49-BE39-3EFFC5EEF111}" type="datetimeFigureOut">
              <a:rPr lang="en-AU" smtClean="0"/>
              <a:t>16/06/2013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9763"/>
            <a:ext cx="5661025" cy="4216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400A3-8E7D-4C13-8738-9671D175DE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6433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2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11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12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13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14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15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16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17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18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19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3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4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5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6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7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8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9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10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16/06/2013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16/06/2013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16/06/2013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16/06/2013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018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16/06/2013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00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16/06/2013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9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16/06/2013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063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16/06/2013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07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16/06/2013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05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16/06/2013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02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16/06/2013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6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16/06/2013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16/06/2013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867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16/06/2013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803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16/06/2013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9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16/06/2013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16/06/2013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16/06/2013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16/06/2013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16/06/2013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16/06/2013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16/06/2013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E4157A-19E4-49BD-A36C-EF4D2C780A8C}" type="datetimeFigureOut">
              <a:rPr lang="en-AU" smtClean="0"/>
              <a:t>16/06/2013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4157A-19E4-49BD-A36C-EF4D2C780A8C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16/06/2013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9AE7F-4E66-4D76-B8E9-7C96831D3992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3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13.jpeg"/><Relationship Id="rId15" Type="http://schemas.openxmlformats.org/officeDocument/2006/relationships/image" Target="../media/image15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13.jpeg"/><Relationship Id="rId15" Type="http://schemas.openxmlformats.org/officeDocument/2006/relationships/image" Target="../media/image15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13.jpeg"/><Relationship Id="rId15" Type="http://schemas.openxmlformats.org/officeDocument/2006/relationships/image" Target="../media/image15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13.jpeg"/><Relationship Id="rId15" Type="http://schemas.openxmlformats.org/officeDocument/2006/relationships/image" Target="../media/image15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13.jpeg"/><Relationship Id="rId15" Type="http://schemas.openxmlformats.org/officeDocument/2006/relationships/image" Target="../media/image15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13.jpeg"/><Relationship Id="rId15" Type="http://schemas.openxmlformats.org/officeDocument/2006/relationships/image" Target="../media/image15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7.jpe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2.jpg"/><Relationship Id="rId12" Type="http://schemas.openxmlformats.org/officeDocument/2006/relationships/image" Target="../media/image6.jpg"/><Relationship Id="rId17" Type="http://schemas.openxmlformats.org/officeDocument/2006/relationships/image" Target="../media/image14.gi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5.png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1.jpg"/><Relationship Id="rId11" Type="http://schemas.openxmlformats.org/officeDocument/2006/relationships/image" Target="../media/image5.jpeg"/><Relationship Id="rId5" Type="http://schemas.openxmlformats.org/officeDocument/2006/relationships/image" Target="../media/image13.jpeg"/><Relationship Id="rId15" Type="http://schemas.openxmlformats.org/officeDocument/2006/relationships/image" Target="../media/image9.png"/><Relationship Id="rId10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2.jpeg"/><Relationship Id="rId14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7.jpeg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2.jpg"/><Relationship Id="rId12" Type="http://schemas.openxmlformats.org/officeDocument/2006/relationships/image" Target="../media/image6.jpg"/><Relationship Id="rId17" Type="http://schemas.openxmlformats.org/officeDocument/2006/relationships/image" Target="../media/image14.gi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5.png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1.jpg"/><Relationship Id="rId11" Type="http://schemas.openxmlformats.org/officeDocument/2006/relationships/image" Target="../media/image5.jpeg"/><Relationship Id="rId5" Type="http://schemas.openxmlformats.org/officeDocument/2006/relationships/image" Target="../media/image13.jpeg"/><Relationship Id="rId15" Type="http://schemas.openxmlformats.org/officeDocument/2006/relationships/image" Target="../media/image9.png"/><Relationship Id="rId10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2.jpeg"/><Relationship Id="rId14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16.pn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jpeg"/><Relationship Id="rId11" Type="http://schemas.openxmlformats.org/officeDocument/2006/relationships/image" Target="../media/image14.gif"/><Relationship Id="rId5" Type="http://schemas.openxmlformats.org/officeDocument/2006/relationships/image" Target="../media/image12.jp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16.pn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jpeg"/><Relationship Id="rId11" Type="http://schemas.openxmlformats.org/officeDocument/2006/relationships/image" Target="../media/image14.gif"/><Relationship Id="rId5" Type="http://schemas.openxmlformats.org/officeDocument/2006/relationships/image" Target="../media/image12.jp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13.jpeg"/><Relationship Id="rId15" Type="http://schemas.openxmlformats.org/officeDocument/2006/relationships/image" Target="../media/image14.gif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13.jpeg"/><Relationship Id="rId15" Type="http://schemas.openxmlformats.org/officeDocument/2006/relationships/image" Target="../media/image15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13.jpeg"/><Relationship Id="rId15" Type="http://schemas.openxmlformats.org/officeDocument/2006/relationships/image" Target="../media/image15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13.jpeg"/><Relationship Id="rId15" Type="http://schemas.openxmlformats.org/officeDocument/2006/relationships/image" Target="../media/image15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13.jpeg"/><Relationship Id="rId15" Type="http://schemas.openxmlformats.org/officeDocument/2006/relationships/image" Target="../media/image15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13.jpeg"/><Relationship Id="rId15" Type="http://schemas.openxmlformats.org/officeDocument/2006/relationships/image" Target="../media/image15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AU" b="1" dirty="0" smtClean="0"/>
              <a:t>The </a:t>
            </a:r>
            <a:r>
              <a:rPr lang="en-AU" b="1" dirty="0"/>
              <a:t>Functional Brain </a:t>
            </a:r>
            <a:r>
              <a:rPr lang="en-AU" b="1" dirty="0" smtClean="0"/>
              <a:t>Diagram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2443594"/>
          </a:xfrm>
        </p:spPr>
        <p:txBody>
          <a:bodyPr>
            <a:normAutofit/>
          </a:bodyPr>
          <a:lstStyle/>
          <a:p>
            <a:r>
              <a:rPr lang="en-AU" b="1" i="1" dirty="0" smtClean="0"/>
              <a:t>Helping </a:t>
            </a:r>
            <a:r>
              <a:rPr lang="en-AU" b="1" i="1" dirty="0"/>
              <a:t>clients harness </a:t>
            </a:r>
            <a:r>
              <a:rPr lang="en-AU" b="1" i="1" dirty="0" smtClean="0"/>
              <a:t>neuroplasticity</a:t>
            </a:r>
          </a:p>
          <a:p>
            <a:endParaRPr lang="en-AU" b="1" i="1" dirty="0" smtClean="0"/>
          </a:p>
          <a:p>
            <a:r>
              <a:rPr lang="en-AU" dirty="0"/>
              <a:t>An educational tool, utilising </a:t>
            </a:r>
            <a:r>
              <a:rPr lang="en-AU" dirty="0" err="1"/>
              <a:t>powerpoint</a:t>
            </a:r>
            <a:r>
              <a:rPr lang="en-AU" dirty="0"/>
              <a:t> </a:t>
            </a:r>
            <a:r>
              <a:rPr lang="en-AU" dirty="0" smtClean="0"/>
              <a:t>software</a:t>
            </a:r>
          </a:p>
          <a:p>
            <a:r>
              <a:rPr lang="en-AU" dirty="0" smtClean="0"/>
              <a:t>That helps clients understand how their brains work</a:t>
            </a:r>
          </a:p>
          <a:p>
            <a:r>
              <a:rPr lang="en-AU" dirty="0" smtClean="0"/>
              <a:t>And how they can work better with mindfulness practice</a:t>
            </a:r>
            <a:endParaRPr lang="en-AU" dirty="0"/>
          </a:p>
          <a:p>
            <a:endParaRPr lang="en-AU" b="1" i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5536" y="4952494"/>
            <a:ext cx="540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AU" sz="2000" i="1" dirty="0"/>
              <a:t>Dr Kingsley Mudd, GP  &amp; ACT </a:t>
            </a:r>
            <a:r>
              <a:rPr lang="en-AU" sz="2000" i="1" dirty="0" smtClean="0"/>
              <a:t>Therapist</a:t>
            </a:r>
            <a:endParaRPr lang="en-AU" sz="2000" i="1" dirty="0"/>
          </a:p>
        </p:txBody>
      </p:sp>
    </p:spTree>
    <p:extLst>
      <p:ext uri="{BB962C8B-B14F-4D97-AF65-F5344CB8AC3E}">
        <p14:creationId xmlns:p14="http://schemas.microsoft.com/office/powerpoint/2010/main" val="324023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4" y="0"/>
            <a:ext cx="7842812" cy="404664"/>
          </a:xfrm>
        </p:spPr>
        <p:txBody>
          <a:bodyPr>
            <a:noAutofit/>
          </a:bodyPr>
          <a:lstStyle/>
          <a:p>
            <a:r>
              <a:rPr lang="en-AU" sz="3600" b="1" i="1" dirty="0" smtClean="0"/>
              <a:t>Lots of training in thinking …</a:t>
            </a:r>
            <a:endParaRPr lang="en-AU" sz="3600" b="1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33" y="2668266"/>
            <a:ext cx="798038" cy="79803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5" y="3236127"/>
            <a:ext cx="3466248" cy="1921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566250" y="2285365"/>
            <a:ext cx="3934183" cy="718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6" name="Up-Down Arrow 1035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7" name="Left-Right Arrow 1036"/>
          <p:cNvSpPr/>
          <p:nvPr/>
        </p:nvSpPr>
        <p:spPr>
          <a:xfrm>
            <a:off x="3499774" y="1298512"/>
            <a:ext cx="2716098" cy="1760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76" y="549872"/>
            <a:ext cx="1519791" cy="1611487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3233614" y="3767885"/>
            <a:ext cx="1389873" cy="638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4" name="Left Arrow 1043"/>
          <p:cNvSpPr/>
          <p:nvPr/>
        </p:nvSpPr>
        <p:spPr>
          <a:xfrm rot="1306303">
            <a:off x="3291819" y="2443351"/>
            <a:ext cx="117354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285945" y="2361409"/>
            <a:ext cx="127906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6" name="Right Arrow 1045"/>
          <p:cNvSpPr/>
          <p:nvPr/>
        </p:nvSpPr>
        <p:spPr>
          <a:xfrm rot="1996569">
            <a:off x="5243943" y="3790731"/>
            <a:ext cx="12416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695432" y="1536267"/>
            <a:ext cx="165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549873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542476" y="878394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5964" y="5367700"/>
            <a:ext cx="137730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4563492" y="4047812"/>
            <a:ext cx="8512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36734" y="2406586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57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29" y="0"/>
            <a:ext cx="8829519" cy="404664"/>
          </a:xfrm>
        </p:spPr>
        <p:txBody>
          <a:bodyPr>
            <a:noAutofit/>
          </a:bodyPr>
          <a:lstStyle/>
          <a:p>
            <a:r>
              <a:rPr lang="en-AU" sz="2800" b="1" i="1" dirty="0" smtClean="0"/>
              <a:t>Minimal training in attention or emotional regulation …</a:t>
            </a:r>
            <a:endParaRPr lang="en-AU" sz="2800" b="1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33" y="2668266"/>
            <a:ext cx="798038" cy="79803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6" name="Up-Down Arrow 1035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7" name="Left-Right Arrow 1036"/>
          <p:cNvSpPr/>
          <p:nvPr/>
        </p:nvSpPr>
        <p:spPr>
          <a:xfrm>
            <a:off x="3499774" y="1298512"/>
            <a:ext cx="2716098" cy="1760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76" y="549872"/>
            <a:ext cx="1519791" cy="1611487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3233614" y="3767885"/>
            <a:ext cx="1389873" cy="638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4" name="Left Arrow 1043"/>
          <p:cNvSpPr/>
          <p:nvPr/>
        </p:nvSpPr>
        <p:spPr>
          <a:xfrm rot="1306303">
            <a:off x="3291819" y="2443351"/>
            <a:ext cx="117354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285945" y="2361409"/>
            <a:ext cx="127906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6" name="Right Arrow 1045"/>
          <p:cNvSpPr/>
          <p:nvPr/>
        </p:nvSpPr>
        <p:spPr>
          <a:xfrm rot="1996569">
            <a:off x="5243943" y="3790731"/>
            <a:ext cx="12416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695432" y="1536267"/>
            <a:ext cx="165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549873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542476" y="878394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5964" y="5367700"/>
            <a:ext cx="137730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4563492" y="4047812"/>
            <a:ext cx="8512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36734" y="2406586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7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4" y="0"/>
            <a:ext cx="7842812" cy="404664"/>
          </a:xfrm>
        </p:spPr>
        <p:txBody>
          <a:bodyPr>
            <a:noAutofit/>
          </a:bodyPr>
          <a:lstStyle/>
          <a:p>
            <a:r>
              <a:rPr lang="en-AU" sz="3600" b="1" i="1" dirty="0" smtClean="0"/>
              <a:t>‘Brain loops’ or ‘Short Circuits’</a:t>
            </a:r>
            <a:endParaRPr lang="en-AU" sz="3600" b="1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33" y="2668266"/>
            <a:ext cx="798038" cy="79803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6" name="Up-Down Arrow 1035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7" name="Left-Right Arrow 1036"/>
          <p:cNvSpPr/>
          <p:nvPr/>
        </p:nvSpPr>
        <p:spPr>
          <a:xfrm>
            <a:off x="3499774" y="1298512"/>
            <a:ext cx="2716098" cy="1760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76" y="549872"/>
            <a:ext cx="1519791" cy="1611487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3233614" y="3767885"/>
            <a:ext cx="1389873" cy="638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4" name="Left Arrow 1043"/>
          <p:cNvSpPr/>
          <p:nvPr/>
        </p:nvSpPr>
        <p:spPr>
          <a:xfrm rot="1306303">
            <a:off x="3291819" y="2443351"/>
            <a:ext cx="117354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285945" y="2361409"/>
            <a:ext cx="127906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6" name="Right Arrow 1045"/>
          <p:cNvSpPr/>
          <p:nvPr/>
        </p:nvSpPr>
        <p:spPr>
          <a:xfrm rot="1996569">
            <a:off x="5243943" y="3790731"/>
            <a:ext cx="12416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695432" y="1536267"/>
            <a:ext cx="165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549873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542476" y="878394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5964" y="5367700"/>
            <a:ext cx="137730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4563492" y="4047812"/>
            <a:ext cx="8512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36734" y="2406586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61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04" y="28146"/>
            <a:ext cx="7842812" cy="404664"/>
          </a:xfrm>
        </p:spPr>
        <p:txBody>
          <a:bodyPr>
            <a:noAutofit/>
          </a:bodyPr>
          <a:lstStyle/>
          <a:p>
            <a:r>
              <a:rPr lang="en-AU" sz="3600" b="1" i="1" dirty="0" smtClean="0"/>
              <a:t>An ‘anxiety loop’ …</a:t>
            </a:r>
            <a:endParaRPr lang="en-AU" sz="3600" b="1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33" y="2668266"/>
            <a:ext cx="798038" cy="79803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6" name="Up-Down Arrow 1035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7" name="Left-Right Arrow 1036"/>
          <p:cNvSpPr/>
          <p:nvPr/>
        </p:nvSpPr>
        <p:spPr>
          <a:xfrm>
            <a:off x="3499774" y="1298512"/>
            <a:ext cx="2716098" cy="1760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76" y="549872"/>
            <a:ext cx="1519791" cy="1611487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3233614" y="3767885"/>
            <a:ext cx="1389873" cy="638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4" name="Left Arrow 1043"/>
          <p:cNvSpPr/>
          <p:nvPr/>
        </p:nvSpPr>
        <p:spPr>
          <a:xfrm rot="1306303">
            <a:off x="3291819" y="2443351"/>
            <a:ext cx="117354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285945" y="2361409"/>
            <a:ext cx="127906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6" name="Right Arrow 1045"/>
          <p:cNvSpPr/>
          <p:nvPr/>
        </p:nvSpPr>
        <p:spPr>
          <a:xfrm rot="1996569">
            <a:off x="5243943" y="3790731"/>
            <a:ext cx="12416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695432" y="1536267"/>
            <a:ext cx="165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549873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542476" y="878394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5964" y="5367700"/>
            <a:ext cx="137730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4563492" y="4047812"/>
            <a:ext cx="8512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36734" y="2406586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97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04" y="28146"/>
            <a:ext cx="7842812" cy="404664"/>
          </a:xfrm>
        </p:spPr>
        <p:txBody>
          <a:bodyPr>
            <a:noAutofit/>
          </a:bodyPr>
          <a:lstStyle/>
          <a:p>
            <a:r>
              <a:rPr lang="en-AU" sz="3600" b="1" i="1" dirty="0" smtClean="0"/>
              <a:t>An ‘anxiety loop’ …</a:t>
            </a:r>
            <a:endParaRPr lang="en-AU" sz="3600" b="1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33" y="2668266"/>
            <a:ext cx="798038" cy="79803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6" name="Up-Down Arrow 1035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7" name="Left-Right Arrow 1036"/>
          <p:cNvSpPr/>
          <p:nvPr/>
        </p:nvSpPr>
        <p:spPr>
          <a:xfrm>
            <a:off x="3499774" y="1298512"/>
            <a:ext cx="2716098" cy="1760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76" y="549872"/>
            <a:ext cx="1519791" cy="1611487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3233614" y="3767885"/>
            <a:ext cx="1389873" cy="638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4" name="Left Arrow 1043"/>
          <p:cNvSpPr/>
          <p:nvPr/>
        </p:nvSpPr>
        <p:spPr>
          <a:xfrm rot="1306303">
            <a:off x="3291819" y="2443351"/>
            <a:ext cx="117354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285945" y="2361409"/>
            <a:ext cx="127906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6" name="Right Arrow 1045"/>
          <p:cNvSpPr/>
          <p:nvPr/>
        </p:nvSpPr>
        <p:spPr>
          <a:xfrm rot="1996569">
            <a:off x="5243943" y="3790731"/>
            <a:ext cx="12416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695432" y="1536267"/>
            <a:ext cx="165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549873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542476" y="878394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5964" y="5367700"/>
            <a:ext cx="137730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4563492" y="4047812"/>
            <a:ext cx="8512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36734" y="2406586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8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04" y="28146"/>
            <a:ext cx="7842812" cy="404664"/>
          </a:xfrm>
        </p:spPr>
        <p:txBody>
          <a:bodyPr>
            <a:noAutofit/>
          </a:bodyPr>
          <a:lstStyle/>
          <a:p>
            <a:r>
              <a:rPr lang="en-AU" sz="3600" b="1" i="1" dirty="0" smtClean="0"/>
              <a:t>An ‘depression loop’ …</a:t>
            </a:r>
            <a:endParaRPr lang="en-AU" sz="3600" b="1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33" y="2668266"/>
            <a:ext cx="798038" cy="79803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6" name="Up-Down Arrow 1035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7" name="Left-Right Arrow 1036"/>
          <p:cNvSpPr/>
          <p:nvPr/>
        </p:nvSpPr>
        <p:spPr>
          <a:xfrm>
            <a:off x="3499774" y="1298512"/>
            <a:ext cx="2716098" cy="1760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76" y="549872"/>
            <a:ext cx="1519791" cy="1611487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3233614" y="3767885"/>
            <a:ext cx="1389873" cy="638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4" name="Left Arrow 1043"/>
          <p:cNvSpPr/>
          <p:nvPr/>
        </p:nvSpPr>
        <p:spPr>
          <a:xfrm rot="1306303">
            <a:off x="3291819" y="2443351"/>
            <a:ext cx="117354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285945" y="2361409"/>
            <a:ext cx="127906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6" name="Right Arrow 1045"/>
          <p:cNvSpPr/>
          <p:nvPr/>
        </p:nvSpPr>
        <p:spPr>
          <a:xfrm rot="1996569">
            <a:off x="5243943" y="3790731"/>
            <a:ext cx="12416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695432" y="1536267"/>
            <a:ext cx="165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549873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542476" y="878394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5964" y="5367700"/>
            <a:ext cx="137730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4563492" y="4047812"/>
            <a:ext cx="8512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36734" y="2406586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9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86" y="-9465"/>
            <a:ext cx="7426249" cy="404664"/>
          </a:xfrm>
        </p:spPr>
        <p:txBody>
          <a:bodyPr>
            <a:noAutofit/>
          </a:bodyPr>
          <a:lstStyle/>
          <a:p>
            <a:r>
              <a:rPr lang="en-AU" sz="3600" b="1" i="1" dirty="0" smtClean="0"/>
              <a:t>The Good News …</a:t>
            </a:r>
            <a:endParaRPr lang="en-AU" sz="3600" b="1" i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6061">
            <a:off x="6157793" y="989168"/>
            <a:ext cx="1758964" cy="149512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78" y="3633028"/>
            <a:ext cx="2044206" cy="133102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315" y="2138362"/>
            <a:ext cx="1553898" cy="155389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721" y="619837"/>
            <a:ext cx="1451581" cy="1481248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2895344" y="3781839"/>
            <a:ext cx="1389873" cy="5428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4" name="Left Arrow 1043"/>
          <p:cNvSpPr/>
          <p:nvPr/>
        </p:nvSpPr>
        <p:spPr>
          <a:xfrm rot="1836014">
            <a:off x="2986864" y="2192973"/>
            <a:ext cx="1197834" cy="4865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615623" y="1985440"/>
            <a:ext cx="986402" cy="539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6" name="Right Arrow 1045"/>
          <p:cNvSpPr/>
          <p:nvPr/>
        </p:nvSpPr>
        <p:spPr>
          <a:xfrm rot="1996569">
            <a:off x="5577418" y="3753972"/>
            <a:ext cx="1241666" cy="532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513847" y="1536847"/>
            <a:ext cx="145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619837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476019" y="899428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3568" y="5365664"/>
            <a:ext cx="1409695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4534745" y="4098534"/>
            <a:ext cx="1024317" cy="585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82885" y="1792028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54" name="Left-Right Arrow 53"/>
          <p:cNvSpPr/>
          <p:nvPr/>
        </p:nvSpPr>
        <p:spPr>
          <a:xfrm>
            <a:off x="3250821" y="1150420"/>
            <a:ext cx="3078903" cy="21004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55" name="Up-Down Arrow 54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79065" y="6381327"/>
            <a:ext cx="3579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i="1" dirty="0" smtClean="0">
                <a:solidFill>
                  <a:prstClr val="black"/>
                </a:solidFill>
              </a:rPr>
              <a:t>After Mindfulness Training</a:t>
            </a:r>
            <a:endParaRPr lang="en-AU" sz="24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44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1043" grpId="0" animBg="1"/>
      <p:bldP spid="1044" grpId="0" animBg="1"/>
      <p:bldP spid="1045" grpId="0" animBg="1"/>
      <p:bldP spid="1046" grpId="0" animBg="1"/>
      <p:bldP spid="43" grpId="0" animBg="1"/>
      <p:bldP spid="4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30" y="-9465"/>
            <a:ext cx="9006770" cy="404664"/>
          </a:xfrm>
        </p:spPr>
        <p:txBody>
          <a:bodyPr>
            <a:noAutofit/>
          </a:bodyPr>
          <a:lstStyle/>
          <a:p>
            <a:r>
              <a:rPr lang="en-AU" sz="3600" b="1" i="1" dirty="0" smtClean="0"/>
              <a:t>Enables us to escape from brain loops…</a:t>
            </a:r>
            <a:endParaRPr lang="en-AU" sz="3600" b="1" i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6061">
            <a:off x="6157793" y="989168"/>
            <a:ext cx="1758964" cy="149512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78" y="3633028"/>
            <a:ext cx="2044206" cy="133102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315" y="2138362"/>
            <a:ext cx="1553898" cy="155389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721" y="619837"/>
            <a:ext cx="1451581" cy="1481248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2895344" y="3781839"/>
            <a:ext cx="1389873" cy="5428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4" name="Left Arrow 1043"/>
          <p:cNvSpPr/>
          <p:nvPr/>
        </p:nvSpPr>
        <p:spPr>
          <a:xfrm rot="1836014">
            <a:off x="2986864" y="2192973"/>
            <a:ext cx="1197834" cy="4865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615623" y="1985440"/>
            <a:ext cx="986402" cy="539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6" name="Right Arrow 1045"/>
          <p:cNvSpPr/>
          <p:nvPr/>
        </p:nvSpPr>
        <p:spPr>
          <a:xfrm rot="1996569">
            <a:off x="5577418" y="3753972"/>
            <a:ext cx="1241666" cy="532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513847" y="1536847"/>
            <a:ext cx="145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619837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476019" y="899428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3568" y="5365664"/>
            <a:ext cx="1409695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4534745" y="4098534"/>
            <a:ext cx="1024317" cy="585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82885" y="1792028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54" name="Left-Right Arrow 53"/>
          <p:cNvSpPr/>
          <p:nvPr/>
        </p:nvSpPr>
        <p:spPr>
          <a:xfrm>
            <a:off x="3250821" y="1150420"/>
            <a:ext cx="3078903" cy="21004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55" name="Up-Down Arrow 54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79065" y="6381327"/>
            <a:ext cx="3579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i="1" dirty="0" smtClean="0">
                <a:solidFill>
                  <a:prstClr val="black"/>
                </a:solidFill>
              </a:rPr>
              <a:t>After Mindfulness Training</a:t>
            </a:r>
            <a:endParaRPr lang="en-AU" sz="24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68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4" y="0"/>
            <a:ext cx="7426249" cy="404664"/>
          </a:xfrm>
        </p:spPr>
        <p:txBody>
          <a:bodyPr>
            <a:noAutofit/>
          </a:bodyPr>
          <a:lstStyle/>
          <a:p>
            <a:r>
              <a:rPr lang="en-AU" sz="3600" b="1" i="1" dirty="0" smtClean="0"/>
              <a:t>A Wheel of Awareness …</a:t>
            </a:r>
            <a:endParaRPr lang="en-AU" sz="3600" b="1" i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 trans="17000" pressure="7"/>
                    </a14:imgEffect>
                    <a14:imgEffect>
                      <a14:sharpenSoften amount="-10000"/>
                    </a14:imgEffect>
                    <a14:imgEffect>
                      <a14:brightnessContrast bright="4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542" y="527463"/>
            <a:ext cx="7128790" cy="6237312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110" y="4143522"/>
            <a:ext cx="1398088" cy="151772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242" y="4621523"/>
            <a:ext cx="1210419" cy="1828651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751" y="4414801"/>
            <a:ext cx="1554850" cy="1012399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268" y="1096892"/>
            <a:ext cx="1956833" cy="17251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01" y="680141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77" y="4744391"/>
            <a:ext cx="1008112" cy="682810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 flipH="1">
            <a:off x="1312790" y="3429000"/>
            <a:ext cx="3548486" cy="1272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1065513" y="1475478"/>
            <a:ext cx="3866527" cy="1555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 rot="2293028">
            <a:off x="3107449" y="4609913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 rot="3169001">
            <a:off x="7223696" y="1694688"/>
            <a:ext cx="1731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 rot="18958036">
            <a:off x="7318418" y="4559724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94364" y="2822020"/>
            <a:ext cx="1566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solidFill>
                  <a:prstClr val="black"/>
                </a:solidFill>
              </a:rPr>
              <a:t>HUB OF AWARENESS</a:t>
            </a:r>
          </a:p>
          <a:p>
            <a:pPr algn="ctr"/>
            <a:r>
              <a:rPr lang="en-AU" b="1" dirty="0" smtClean="0">
                <a:solidFill>
                  <a:prstClr val="black"/>
                </a:solidFill>
              </a:rPr>
              <a:t>(Attention)</a:t>
            </a:r>
            <a:endParaRPr lang="en-AU" b="1" dirty="0">
              <a:solidFill>
                <a:prstClr val="black"/>
              </a:solidFill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311" y="971321"/>
            <a:ext cx="1065500" cy="112978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948187" y="6642004"/>
            <a:ext cx="22829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i="1" dirty="0" smtClean="0">
                <a:solidFill>
                  <a:prstClr val="black"/>
                </a:solidFill>
              </a:rPr>
              <a:t>Ref – The Whole Brain Child,  Siegel &amp; Bryso</a:t>
            </a:r>
            <a:r>
              <a:rPr lang="en-AU" sz="900" dirty="0" smtClean="0">
                <a:solidFill>
                  <a:prstClr val="black"/>
                </a:solidFill>
              </a:rPr>
              <a:t>n</a:t>
            </a:r>
            <a:endParaRPr lang="en-AU" sz="900" dirty="0">
              <a:solidFill>
                <a:prstClr val="black"/>
              </a:solidFill>
            </a:endParaRPr>
          </a:p>
        </p:txBody>
      </p:sp>
      <p:sp>
        <p:nvSpPr>
          <p:cNvPr id="42" name="Donut 41"/>
          <p:cNvSpPr/>
          <p:nvPr/>
        </p:nvSpPr>
        <p:spPr>
          <a:xfrm>
            <a:off x="2296108" y="476672"/>
            <a:ext cx="6639200" cy="5617480"/>
          </a:xfrm>
          <a:prstGeom prst="donut">
            <a:avLst>
              <a:gd name="adj" fmla="val 1465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black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861276" y="2601336"/>
            <a:ext cx="1432963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638960" y="1258871"/>
            <a:ext cx="0" cy="1342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630710" y="3990249"/>
            <a:ext cx="8250" cy="12685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228184" y="2253170"/>
            <a:ext cx="1512169" cy="7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6228184" y="3573016"/>
            <a:ext cx="1274315" cy="1008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70496" y="2040445"/>
            <a:ext cx="1361544" cy="884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796978" y="3665522"/>
            <a:ext cx="1137622" cy="956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9334784">
            <a:off x="2878241" y="1413678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THOUGHT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59608" y="5531343"/>
            <a:ext cx="139768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63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4" y="0"/>
            <a:ext cx="7426249" cy="404664"/>
          </a:xfrm>
        </p:spPr>
        <p:txBody>
          <a:bodyPr>
            <a:noAutofit/>
          </a:bodyPr>
          <a:lstStyle/>
          <a:p>
            <a:r>
              <a:rPr lang="en-AU" sz="3600" b="1" i="1" dirty="0" smtClean="0"/>
              <a:t>A Wheel of Awareness …</a:t>
            </a:r>
            <a:endParaRPr lang="en-AU" sz="3600" b="1" i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 trans="17000" pressure="7"/>
                    </a14:imgEffect>
                    <a14:imgEffect>
                      <a14:sharpenSoften amount="-10000"/>
                    </a14:imgEffect>
                    <a14:imgEffect>
                      <a14:brightnessContrast bright="4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542" y="527463"/>
            <a:ext cx="7128790" cy="6237312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110" y="4143522"/>
            <a:ext cx="1398088" cy="151772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242" y="4621523"/>
            <a:ext cx="1210419" cy="1828651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751" y="4414801"/>
            <a:ext cx="1554850" cy="1012399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268" y="1096892"/>
            <a:ext cx="1956833" cy="17251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7" y="573651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77" y="4744391"/>
            <a:ext cx="1008112" cy="682810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 flipH="1">
            <a:off x="1312790" y="3429000"/>
            <a:ext cx="3548486" cy="1272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1219306" y="1368990"/>
            <a:ext cx="3712734" cy="1662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 rot="2293028">
            <a:off x="3107449" y="4609913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 rot="3169001">
            <a:off x="7223696" y="1694688"/>
            <a:ext cx="1731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 rot="18958036">
            <a:off x="7318418" y="4559724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94364" y="2822020"/>
            <a:ext cx="1566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solidFill>
                  <a:prstClr val="black"/>
                </a:solidFill>
              </a:rPr>
              <a:t>HUB OF AWARENESS</a:t>
            </a:r>
          </a:p>
          <a:p>
            <a:pPr algn="ctr"/>
            <a:r>
              <a:rPr lang="en-AU" b="1" dirty="0" smtClean="0">
                <a:solidFill>
                  <a:prstClr val="black"/>
                </a:solidFill>
              </a:rPr>
              <a:t>(Attention)</a:t>
            </a:r>
            <a:endParaRPr lang="en-AU" b="1" dirty="0">
              <a:solidFill>
                <a:prstClr val="black"/>
              </a:solidFill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311" y="971321"/>
            <a:ext cx="1065500" cy="112978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948187" y="6642004"/>
            <a:ext cx="22829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i="1" dirty="0" smtClean="0">
                <a:solidFill>
                  <a:prstClr val="black"/>
                </a:solidFill>
              </a:rPr>
              <a:t>Ref – The Whole Brain Child,  Siegel &amp; Bryso</a:t>
            </a:r>
            <a:r>
              <a:rPr lang="en-AU" sz="900" dirty="0" smtClean="0">
                <a:solidFill>
                  <a:prstClr val="black"/>
                </a:solidFill>
              </a:rPr>
              <a:t>n</a:t>
            </a:r>
            <a:endParaRPr lang="en-AU" sz="900" dirty="0">
              <a:solidFill>
                <a:prstClr val="black"/>
              </a:solidFill>
            </a:endParaRPr>
          </a:p>
        </p:txBody>
      </p:sp>
      <p:sp>
        <p:nvSpPr>
          <p:cNvPr id="42" name="Donut 41"/>
          <p:cNvSpPr/>
          <p:nvPr/>
        </p:nvSpPr>
        <p:spPr>
          <a:xfrm>
            <a:off x="2296108" y="476672"/>
            <a:ext cx="6639200" cy="5617480"/>
          </a:xfrm>
          <a:prstGeom prst="donut">
            <a:avLst>
              <a:gd name="adj" fmla="val 1465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black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861276" y="2601336"/>
            <a:ext cx="1432963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638960" y="1258871"/>
            <a:ext cx="0" cy="1342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630710" y="3990249"/>
            <a:ext cx="8250" cy="12685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228184" y="2253170"/>
            <a:ext cx="1512169" cy="7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6228184" y="3573016"/>
            <a:ext cx="1274315" cy="1008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70496" y="2040445"/>
            <a:ext cx="1361544" cy="884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796978" y="3665522"/>
            <a:ext cx="1137622" cy="956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9334784">
            <a:off x="2878241" y="1413678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THOUGHT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59608" y="5531343"/>
            <a:ext cx="139768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6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42" y="131211"/>
            <a:ext cx="8553855" cy="404664"/>
          </a:xfrm>
        </p:spPr>
        <p:txBody>
          <a:bodyPr>
            <a:noAutofit/>
          </a:bodyPr>
          <a:lstStyle/>
          <a:p>
            <a:r>
              <a:rPr lang="en-AU" sz="3600" b="1" dirty="0" smtClean="0"/>
              <a:t>The Human Brain – </a:t>
            </a:r>
            <a:r>
              <a:rPr lang="en-AU" sz="3600" b="1" i="1" dirty="0" smtClean="0"/>
              <a:t>a bit like a computer …</a:t>
            </a:r>
            <a:endParaRPr lang="en-AU" sz="3600" b="1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50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/>
          <a:lstStyle/>
          <a:p>
            <a:r>
              <a:rPr lang="en-AU" i="1" dirty="0"/>
              <a:t>How I use it at work …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err="1" smtClean="0"/>
              <a:t>powerpoint</a:t>
            </a:r>
            <a:r>
              <a:rPr lang="en-AU" dirty="0" smtClean="0"/>
              <a:t> animation lives on my notepad computer and I show it to clients when appropriate.</a:t>
            </a:r>
          </a:p>
          <a:p>
            <a:endParaRPr lang="en-AU" dirty="0" smtClean="0"/>
          </a:p>
          <a:p>
            <a:r>
              <a:rPr lang="en-AU" dirty="0" smtClean="0"/>
              <a:t>The Wheel of Awareness diagram is laminated and lives on my (physical) desk top.</a:t>
            </a:r>
          </a:p>
          <a:p>
            <a:endParaRPr lang="en-AU" dirty="0" smtClean="0"/>
          </a:p>
          <a:p>
            <a:r>
              <a:rPr lang="en-AU" dirty="0" smtClean="0"/>
              <a:t>These tools will be on the ACBS website should you wish to access and </a:t>
            </a:r>
            <a:r>
              <a:rPr lang="en-AU" smtClean="0"/>
              <a:t>use them.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571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4" y="-13997"/>
            <a:ext cx="7909582" cy="404664"/>
          </a:xfrm>
        </p:spPr>
        <p:txBody>
          <a:bodyPr>
            <a:noAutofit/>
          </a:bodyPr>
          <a:lstStyle/>
          <a:p>
            <a:r>
              <a:rPr lang="en-AU" sz="3600" b="1" i="1" dirty="0" smtClean="0"/>
              <a:t>What’s going on inside the computer?</a:t>
            </a:r>
            <a:endParaRPr lang="en-AU" sz="3600" b="1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0" grpId="0"/>
      <p:bldP spid="10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4" y="0"/>
            <a:ext cx="7426249" cy="404664"/>
          </a:xfrm>
        </p:spPr>
        <p:txBody>
          <a:bodyPr>
            <a:noAutofit/>
          </a:bodyPr>
          <a:lstStyle/>
          <a:p>
            <a:r>
              <a:rPr lang="en-AU" sz="3600" b="1" i="1" dirty="0"/>
              <a:t>What’s going on inside the computer?</a:t>
            </a:r>
            <a:endParaRPr lang="en-AU" sz="3600" b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76" y="549872"/>
            <a:ext cx="1519791" cy="1611487"/>
          </a:xfrm>
          <a:prstGeom prst="rect">
            <a:avLst/>
          </a:prstGeom>
        </p:spPr>
      </p:pic>
      <p:sp>
        <p:nvSpPr>
          <p:cNvPr id="1034" name="TextBox 1033"/>
          <p:cNvSpPr txBox="1"/>
          <p:nvPr/>
        </p:nvSpPr>
        <p:spPr>
          <a:xfrm>
            <a:off x="1695432" y="1536267"/>
            <a:ext cx="165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549873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542476" y="878394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5964" y="5367700"/>
            <a:ext cx="137730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/>
      <p:bldP spid="1033" grpId="0"/>
      <p:bldP spid="1032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4" y="0"/>
            <a:ext cx="7426249" cy="404664"/>
          </a:xfrm>
        </p:spPr>
        <p:txBody>
          <a:bodyPr>
            <a:noAutofit/>
          </a:bodyPr>
          <a:lstStyle/>
          <a:p>
            <a:r>
              <a:rPr lang="en-AU" sz="3600" b="1" i="1" dirty="0"/>
              <a:t>What’s going on inside the computer?</a:t>
            </a:r>
            <a:endParaRPr lang="en-AU" sz="3600" b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33" y="2668266"/>
            <a:ext cx="798038" cy="79803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6" name="Up-Down Arrow 1035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7" name="Left-Right Arrow 1036"/>
          <p:cNvSpPr/>
          <p:nvPr/>
        </p:nvSpPr>
        <p:spPr>
          <a:xfrm>
            <a:off x="3499774" y="1298512"/>
            <a:ext cx="2716098" cy="1760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76" y="549872"/>
            <a:ext cx="1519791" cy="1611487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695432" y="1536267"/>
            <a:ext cx="165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549873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542476" y="878394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5964" y="5367700"/>
            <a:ext cx="137730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36734" y="2406586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7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33" y="2668266"/>
            <a:ext cx="798038" cy="79803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7" y="4496315"/>
            <a:ext cx="1162930" cy="660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81828" cy="268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6" name="Up-Down Arrow 1035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7" name="Left-Right Arrow 1036"/>
          <p:cNvSpPr/>
          <p:nvPr/>
        </p:nvSpPr>
        <p:spPr>
          <a:xfrm>
            <a:off x="3499774" y="1298512"/>
            <a:ext cx="2716098" cy="1760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76" y="549872"/>
            <a:ext cx="1519791" cy="1611487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3233614" y="3767885"/>
            <a:ext cx="1389873" cy="638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4" name="Left Arrow 1043"/>
          <p:cNvSpPr/>
          <p:nvPr/>
        </p:nvSpPr>
        <p:spPr>
          <a:xfrm rot="1306303">
            <a:off x="3291819" y="2443351"/>
            <a:ext cx="117354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285945" y="2361409"/>
            <a:ext cx="127906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6" name="Right Arrow 1045"/>
          <p:cNvSpPr/>
          <p:nvPr/>
        </p:nvSpPr>
        <p:spPr>
          <a:xfrm rot="1996569">
            <a:off x="5243943" y="3790731"/>
            <a:ext cx="12416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695432" y="1536267"/>
            <a:ext cx="165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549873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542476" y="878394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5964" y="5367700"/>
            <a:ext cx="137730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4563492" y="4047812"/>
            <a:ext cx="8512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36734" y="2406586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196699" y="96895"/>
            <a:ext cx="865227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b="1" i="1" dirty="0" smtClean="0"/>
              <a:t>The Attention Centre – the Central Processing Unit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378519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" grpId="0" animBg="1"/>
      <p:bldP spid="1044" grpId="0" animBg="1"/>
      <p:bldP spid="1045" grpId="0" animBg="1"/>
      <p:bldP spid="1046" grpId="0" animBg="1"/>
      <p:bldP spid="43" grpId="0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2" y="0"/>
            <a:ext cx="8652270" cy="404664"/>
          </a:xfrm>
        </p:spPr>
        <p:txBody>
          <a:bodyPr>
            <a:noAutofit/>
          </a:bodyPr>
          <a:lstStyle/>
          <a:p>
            <a:r>
              <a:rPr lang="en-AU" sz="2800" b="1" i="1" dirty="0" smtClean="0"/>
              <a:t>The Attention Centre – the Central Processing Unit</a:t>
            </a:r>
            <a:endParaRPr lang="en-AU" sz="2800" b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33" y="2668266"/>
            <a:ext cx="798038" cy="79803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7" y="3236127"/>
            <a:ext cx="3397800" cy="1921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578449" y="2290487"/>
            <a:ext cx="3921984" cy="657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6" name="Up-Down Arrow 1035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7" name="Left-Right Arrow 1036"/>
          <p:cNvSpPr/>
          <p:nvPr/>
        </p:nvSpPr>
        <p:spPr>
          <a:xfrm>
            <a:off x="3499774" y="1298512"/>
            <a:ext cx="2716098" cy="1760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76" y="549872"/>
            <a:ext cx="1519791" cy="1611487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3233614" y="3767885"/>
            <a:ext cx="1389873" cy="638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4" name="Left Arrow 1043"/>
          <p:cNvSpPr/>
          <p:nvPr/>
        </p:nvSpPr>
        <p:spPr>
          <a:xfrm rot="1306303">
            <a:off x="3291819" y="2443351"/>
            <a:ext cx="117354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285945" y="2361409"/>
            <a:ext cx="127906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6" name="Right Arrow 1045"/>
          <p:cNvSpPr/>
          <p:nvPr/>
        </p:nvSpPr>
        <p:spPr>
          <a:xfrm rot="1996569">
            <a:off x="5243943" y="3790731"/>
            <a:ext cx="12416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695432" y="1536267"/>
            <a:ext cx="165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549873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542476" y="878394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5964" y="5367700"/>
            <a:ext cx="137730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4563492" y="4047812"/>
            <a:ext cx="8512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36734" y="2406586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674143" y="109147"/>
            <a:ext cx="7426249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600" b="1" i="1" dirty="0" smtClean="0"/>
              <a:t>Neuroplasticity – ‘mind-gym’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7581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4" y="0"/>
            <a:ext cx="7426249" cy="404664"/>
          </a:xfrm>
        </p:spPr>
        <p:txBody>
          <a:bodyPr>
            <a:noAutofit/>
          </a:bodyPr>
          <a:lstStyle/>
          <a:p>
            <a:r>
              <a:rPr lang="en-AU" sz="3600" b="1" i="1" dirty="0" smtClean="0"/>
              <a:t>Neuroplasticity – ‘mind-gym’</a:t>
            </a:r>
            <a:endParaRPr lang="en-AU" sz="3600" b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33" y="2668266"/>
            <a:ext cx="798038" cy="79803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6" name="Up-Down Arrow 1035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7" name="Left-Right Arrow 1036"/>
          <p:cNvSpPr/>
          <p:nvPr/>
        </p:nvSpPr>
        <p:spPr>
          <a:xfrm>
            <a:off x="3499774" y="1298512"/>
            <a:ext cx="2716098" cy="1760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76" y="549872"/>
            <a:ext cx="1519791" cy="1611487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3233614" y="3767885"/>
            <a:ext cx="1389873" cy="638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4" name="Left Arrow 1043"/>
          <p:cNvSpPr/>
          <p:nvPr/>
        </p:nvSpPr>
        <p:spPr>
          <a:xfrm rot="1306303">
            <a:off x="3291819" y="2443351"/>
            <a:ext cx="117354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285945" y="2361409"/>
            <a:ext cx="127906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6" name="Right Arrow 1045"/>
          <p:cNvSpPr/>
          <p:nvPr/>
        </p:nvSpPr>
        <p:spPr>
          <a:xfrm rot="1996569">
            <a:off x="5243943" y="3790731"/>
            <a:ext cx="12416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695432" y="1536267"/>
            <a:ext cx="165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549873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542476" y="878394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5964" y="5367700"/>
            <a:ext cx="137730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4563492" y="4047812"/>
            <a:ext cx="8512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36734" y="2406586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8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4" y="0"/>
            <a:ext cx="7842812" cy="404664"/>
          </a:xfrm>
        </p:spPr>
        <p:txBody>
          <a:bodyPr>
            <a:noAutofit/>
          </a:bodyPr>
          <a:lstStyle/>
          <a:p>
            <a:r>
              <a:rPr lang="en-AU" sz="3600" b="1" i="1" dirty="0" smtClean="0"/>
              <a:t>What happens to our brains at school?</a:t>
            </a:r>
            <a:endParaRPr lang="en-AU" sz="3600" b="1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33" y="2668266"/>
            <a:ext cx="798038" cy="79803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6" name="Up-Down Arrow 1035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7" name="Left-Right Arrow 1036"/>
          <p:cNvSpPr/>
          <p:nvPr/>
        </p:nvSpPr>
        <p:spPr>
          <a:xfrm>
            <a:off x="3499774" y="1298512"/>
            <a:ext cx="2716098" cy="1760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76" y="549872"/>
            <a:ext cx="1519791" cy="1611487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3233614" y="3767885"/>
            <a:ext cx="1389873" cy="638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4" name="Left Arrow 1043"/>
          <p:cNvSpPr/>
          <p:nvPr/>
        </p:nvSpPr>
        <p:spPr>
          <a:xfrm rot="1306303">
            <a:off x="3291819" y="2443351"/>
            <a:ext cx="117354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285945" y="2361409"/>
            <a:ext cx="127906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6" name="Right Arrow 1045"/>
          <p:cNvSpPr/>
          <p:nvPr/>
        </p:nvSpPr>
        <p:spPr>
          <a:xfrm rot="1996569">
            <a:off x="5243943" y="3790731"/>
            <a:ext cx="12416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695432" y="1536267"/>
            <a:ext cx="165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549873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542476" y="878394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5964" y="5367700"/>
            <a:ext cx="137730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4563492" y="4047812"/>
            <a:ext cx="8512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36734" y="2406586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24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560</TotalTime>
  <Words>420</Words>
  <Application>Microsoft Office PowerPoint</Application>
  <PresentationFormat>On-screen Show (4:3)</PresentationFormat>
  <Paragraphs>214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Flow</vt:lpstr>
      <vt:lpstr>Office Theme</vt:lpstr>
      <vt:lpstr>The Functional Brain Diagram</vt:lpstr>
      <vt:lpstr>The Human Brain – a bit like a computer …</vt:lpstr>
      <vt:lpstr>What’s going on inside the computer?</vt:lpstr>
      <vt:lpstr>What’s going on inside the computer?</vt:lpstr>
      <vt:lpstr>What’s going on inside the computer?</vt:lpstr>
      <vt:lpstr>PowerPoint Presentation</vt:lpstr>
      <vt:lpstr>The Attention Centre – the Central Processing Unit</vt:lpstr>
      <vt:lpstr>Neuroplasticity – ‘mind-gym’</vt:lpstr>
      <vt:lpstr>What happens to our brains at school?</vt:lpstr>
      <vt:lpstr>Lots of training in thinking …</vt:lpstr>
      <vt:lpstr>Minimal training in attention or emotional regulation …</vt:lpstr>
      <vt:lpstr>‘Brain loops’ or ‘Short Circuits’</vt:lpstr>
      <vt:lpstr>An ‘anxiety loop’ …</vt:lpstr>
      <vt:lpstr>An ‘anxiety loop’ …</vt:lpstr>
      <vt:lpstr>An ‘depression loop’ …</vt:lpstr>
      <vt:lpstr>The Good News …</vt:lpstr>
      <vt:lpstr>Enables us to escape from brain loops…</vt:lpstr>
      <vt:lpstr>A Wheel of Awareness …</vt:lpstr>
      <vt:lpstr>A Wheel of Awareness …</vt:lpstr>
      <vt:lpstr>How I use it at work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Mudd</dc:creator>
  <cp:lastModifiedBy>joyce mayne</cp:lastModifiedBy>
  <cp:revision>80</cp:revision>
  <cp:lastPrinted>2011-06-16T10:41:30Z</cp:lastPrinted>
  <dcterms:created xsi:type="dcterms:W3CDTF">2011-06-16T09:13:56Z</dcterms:created>
  <dcterms:modified xsi:type="dcterms:W3CDTF">2013-06-16T06:25:00Z</dcterms:modified>
</cp:coreProperties>
</file>